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6" r:id="rId2"/>
    <p:sldId id="385" r:id="rId3"/>
    <p:sldId id="388" r:id="rId4"/>
    <p:sldId id="390" r:id="rId5"/>
    <p:sldId id="378" r:id="rId6"/>
    <p:sldId id="381" r:id="rId7"/>
    <p:sldId id="386" r:id="rId8"/>
    <p:sldId id="384" r:id="rId9"/>
    <p:sldId id="382" r:id="rId10"/>
    <p:sldId id="389" r:id="rId11"/>
    <p:sldId id="383" r:id="rId12"/>
    <p:sldId id="387" r:id="rId13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44A"/>
    <a:srgbClr val="82004D"/>
    <a:srgbClr val="1F3763"/>
    <a:srgbClr val="00B050"/>
    <a:srgbClr val="00EA8B"/>
    <a:srgbClr val="00FF00"/>
    <a:srgbClr val="F52B2B"/>
    <a:srgbClr val="CC0000"/>
    <a:srgbClr val="FE8500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1" autoAdjust="0"/>
    <p:restoredTop sz="88956" autoAdjust="0"/>
  </p:normalViewPr>
  <p:slideViewPr>
    <p:cSldViewPr snapToGrid="0">
      <p:cViewPr varScale="1">
        <p:scale>
          <a:sx n="72" d="100"/>
          <a:sy n="72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926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堀久保 昌彦" userId="ad0aba7a5e5e8745" providerId="LiveId" clId="{45934F3E-B788-411C-B819-A9427383C904}"/>
    <pc:docChg chg="modSld sldOrd">
      <pc:chgData name="堀久保 昌彦" userId="ad0aba7a5e5e8745" providerId="LiveId" clId="{45934F3E-B788-411C-B819-A9427383C904}" dt="2020-08-25T05:23:34.704" v="1"/>
      <pc:docMkLst>
        <pc:docMk/>
      </pc:docMkLst>
      <pc:sldChg chg="ord">
        <pc:chgData name="堀久保 昌彦" userId="ad0aba7a5e5e8745" providerId="LiveId" clId="{45934F3E-B788-411C-B819-A9427383C904}" dt="2020-08-25T05:23:34.704" v="1"/>
        <pc:sldMkLst>
          <pc:docMk/>
          <pc:sldMk cId="3726229040" sldId="3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3AEDCD-04E5-4D5A-B301-252A41F2DE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3520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BC8AD-2029-4DB5-8A05-A83DF3E6C1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793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4475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367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447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727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65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294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770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447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447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933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447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C8AD-2029-4DB5-8A05-A83DF3E6C1F7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447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618735"/>
            <a:ext cx="6086475" cy="1802328"/>
          </a:xfrm>
        </p:spPr>
        <p:txBody>
          <a:bodyPr lIns="91440" tIns="45720" bIns="45720"/>
          <a:lstStyle>
            <a:lvl1pPr>
              <a:defRPr sz="2400"/>
            </a:lvl1pPr>
          </a:lstStyle>
          <a:p>
            <a:pPr lvl="0"/>
            <a:r>
              <a:rPr lang="ja-JP" altLang="en-US" noProof="0" dirty="0"/>
              <a:t>マスタ タイトルの書式設定</a:t>
            </a:r>
            <a:br>
              <a:rPr lang="ja-JP" altLang="en-US" noProof="0" dirty="0"/>
            </a:br>
            <a:r>
              <a:rPr lang="ja-JP" altLang="en-US" noProof="0" dirty="0"/>
              <a:t>マスタ タイトルの書式設定</a:t>
            </a:r>
            <a:br>
              <a:rPr lang="ja-JP" altLang="en-US" noProof="0" dirty="0"/>
            </a:br>
            <a:r>
              <a:rPr lang="ja-JP" altLang="en-US" noProof="0" dirty="0"/>
              <a:t>マスタ タイトルの書式設定</a:t>
            </a:r>
            <a:br>
              <a:rPr lang="ja-JP" altLang="en-US" noProof="0" dirty="0"/>
            </a:br>
            <a:endParaRPr lang="ja-JP" altLang="en-US" noProof="0" dirty="0"/>
          </a:p>
        </p:txBody>
      </p:sp>
      <p:sp>
        <p:nvSpPr>
          <p:cNvPr id="3261" name="Line 189"/>
          <p:cNvSpPr>
            <a:spLocks noChangeShapeType="1"/>
          </p:cNvSpPr>
          <p:nvPr userDrawn="1"/>
        </p:nvSpPr>
        <p:spPr bwMode="auto">
          <a:xfrm>
            <a:off x="719138" y="3429000"/>
            <a:ext cx="8424862" cy="0"/>
          </a:xfrm>
          <a:prstGeom prst="line">
            <a:avLst/>
          </a:prstGeom>
          <a:noFill/>
          <a:ln w="12700">
            <a:solidFill>
              <a:srgbClr val="18335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6" name="Picture 39" descr="\\150.4.215.207\sharpener\VI\vi_data\corporate_wordmarks\CWM-GRP\WMF\CWM-GRP-0.wmf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" y="6585148"/>
            <a:ext cx="1179910" cy="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49" y="120076"/>
            <a:ext cx="1978569" cy="226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476"/>
            <a:ext cx="9144000" cy="36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2700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874000" y="1079500"/>
            <a:ext cx="1125538" cy="5321300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39700" y="1079500"/>
            <a:ext cx="7594600" cy="5321300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7521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7051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8796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49613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388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2875" y="1079500"/>
            <a:ext cx="4351338" cy="532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6613" y="1079500"/>
            <a:ext cx="4352925" cy="532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1852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68328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9700" y="1077913"/>
            <a:ext cx="43576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39700" y="1739900"/>
            <a:ext cx="4357688" cy="466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077913"/>
            <a:ext cx="43592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739900"/>
            <a:ext cx="4359275" cy="466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9860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7451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91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0"/>
            <a:ext cx="6832800" cy="64800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7550" y="1079500"/>
            <a:ext cx="5746750" cy="532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9700" y="1079500"/>
            <a:ext cx="3008313" cy="5320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480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136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Rectangle 232"/>
          <p:cNvSpPr>
            <a:spLocks noChangeArrowheads="1"/>
          </p:cNvSpPr>
          <p:nvPr userDrawn="1"/>
        </p:nvSpPr>
        <p:spPr bwMode="auto">
          <a:xfrm>
            <a:off x="0" y="6678613"/>
            <a:ext cx="9144000" cy="179387"/>
          </a:xfrm>
          <a:prstGeom prst="rect">
            <a:avLst/>
          </a:prstGeom>
          <a:solidFill>
            <a:srgbClr val="00A4DA"/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7" name="Text Box 113"/>
          <p:cNvSpPr txBox="1">
            <a:spLocks noChangeArrowheads="1"/>
          </p:cNvSpPr>
          <p:nvPr userDrawn="1"/>
        </p:nvSpPr>
        <p:spPr bwMode="auto">
          <a:xfrm>
            <a:off x="7745413" y="576259"/>
            <a:ext cx="1398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ja-JP" sz="1400" u="sng" dirty="0">
                <a:solidFill>
                  <a:srgbClr val="FF0000"/>
                </a:solidFill>
                <a:latin typeface="Tahoma" pitchFamily="34" charset="0"/>
              </a:rPr>
              <a:t>CONFIDENTIAL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832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7200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079500"/>
            <a:ext cx="8856663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3167" y="6432393"/>
            <a:ext cx="538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72F0B-DF46-4405-885F-47E8F3BD55F0}" type="slidenum">
              <a:rPr lang="en-US" altLang="ja-JP" sz="1000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dirty="0"/>
          </a:p>
        </p:txBody>
      </p:sp>
      <p:pic>
        <p:nvPicPr>
          <p:cNvPr id="100" name="Picture 2" descr="\\150.4.215.207\sharpener\VI\vi_data\corporate_wordmarks\CWM-GRP\WMF\CWM-GRP-0(w).wmf"/>
          <p:cNvPicPr preferRelativeResize="0"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" y="6718498"/>
            <a:ext cx="1179910" cy="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233"/>
          <p:cNvSpPr txBox="1">
            <a:spLocks noChangeArrowheads="1"/>
          </p:cNvSpPr>
          <p:nvPr userDrawn="1"/>
        </p:nvSpPr>
        <p:spPr bwMode="auto">
          <a:xfrm>
            <a:off x="5545138" y="6678613"/>
            <a:ext cx="359886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72000" bIns="3600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altLang="ja-JP" dirty="0"/>
              <a:t>Copyright </a:t>
            </a:r>
            <a:r>
              <a:rPr lang="en-US" altLang="ja-JP" dirty="0">
                <a:cs typeface="Arial" charset="0"/>
              </a:rPr>
              <a:t>©</a:t>
            </a:r>
            <a:r>
              <a:rPr lang="en-US" altLang="ja-JP" dirty="0"/>
              <a:t> TOYOCHEM CO., LTD. All Rights Reserved.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45" y="120076"/>
            <a:ext cx="2012973" cy="42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526" y="6147047"/>
            <a:ext cx="9121474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８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月下旬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より、順次配布予定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1" y="1139743"/>
            <a:ext cx="3491458" cy="497476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031671" y="1302327"/>
            <a:ext cx="49816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最新版「</a:t>
            </a:r>
            <a:r>
              <a:rPr kumimoji="1" lang="ja-JP" altLang="en-US" sz="2400" b="1" dirty="0"/>
              <a:t>第１５版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① 表紙デザイン変更</a:t>
            </a:r>
            <a:endParaRPr kumimoji="1" lang="en-US" altLang="ja-JP" sz="2400" dirty="0"/>
          </a:p>
          <a:p>
            <a:r>
              <a:rPr lang="ja-JP" altLang="en-US" sz="2400" dirty="0"/>
              <a:t>② 「ダイナカル」「ダイナカル・サイン」増色</a:t>
            </a:r>
            <a:endParaRPr lang="en-US" altLang="ja-JP" sz="2400" dirty="0"/>
          </a:p>
          <a:p>
            <a:r>
              <a:rPr kumimoji="1" lang="ja-JP" altLang="en-US" sz="2400" dirty="0"/>
              <a:t>➂</a:t>
            </a:r>
            <a:r>
              <a:rPr kumimoji="1" lang="en-US" altLang="ja-JP" sz="2400" dirty="0"/>
              <a:t>-1 </a:t>
            </a:r>
            <a:r>
              <a:rPr kumimoji="1" lang="ja-JP" altLang="en-US" sz="2400" dirty="0"/>
              <a:t>ダイナカルエコサイン増色</a:t>
            </a:r>
            <a:endParaRPr kumimoji="1" lang="en-US" altLang="ja-JP" sz="2400" dirty="0"/>
          </a:p>
          <a:p>
            <a:r>
              <a:rPr lang="ja-JP" altLang="en-US" sz="2400" dirty="0"/>
              <a:t>➂</a:t>
            </a:r>
            <a:r>
              <a:rPr lang="en-US" altLang="ja-JP" sz="2400" dirty="0"/>
              <a:t>-2 </a:t>
            </a:r>
            <a:r>
              <a:rPr lang="ja-JP" altLang="en-US" sz="2400" dirty="0"/>
              <a:t>ダイナカルエコサインロゴ変更</a:t>
            </a:r>
            <a:endParaRPr lang="en-US" altLang="ja-JP" sz="2400" dirty="0"/>
          </a:p>
          <a:p>
            <a:r>
              <a:rPr lang="ja-JP" altLang="en-US" sz="2400" dirty="0"/>
              <a:t>④ 「</a:t>
            </a:r>
            <a:r>
              <a:rPr lang="en-US" altLang="ja-JP" sz="2400" dirty="0"/>
              <a:t>DT-J913MG</a:t>
            </a:r>
            <a:r>
              <a:rPr lang="ja-JP" altLang="en-US" sz="2400" dirty="0"/>
              <a:t>」掲載</a:t>
            </a:r>
            <a:endParaRPr lang="en-US" altLang="ja-JP" sz="2400" dirty="0"/>
          </a:p>
          <a:p>
            <a:r>
              <a:rPr kumimoji="1" lang="ja-JP" altLang="en-US" sz="2400" dirty="0"/>
              <a:t>⑤ メディア・ラミネートページ刷新</a:t>
            </a:r>
            <a:endParaRPr kumimoji="1" lang="en-US" altLang="ja-JP" sz="2400" dirty="0"/>
          </a:p>
          <a:p>
            <a:r>
              <a:rPr lang="ja-JP" altLang="en-US" sz="2400" dirty="0"/>
              <a:t>⑥ メディア・ラミネート一部情報更新</a:t>
            </a:r>
            <a:endParaRPr lang="en-US" altLang="ja-JP" sz="2400" dirty="0"/>
          </a:p>
          <a:p>
            <a:r>
              <a:rPr kumimoji="1" lang="ja-JP" altLang="en-US" sz="2400" dirty="0"/>
              <a:t>⑦ </a:t>
            </a:r>
            <a:r>
              <a:rPr kumimoji="1" lang="en-US" altLang="ja-JP" sz="2400" dirty="0"/>
              <a:t>DGS</a:t>
            </a:r>
            <a:r>
              <a:rPr kumimoji="1" lang="ja-JP" altLang="en-US" sz="2400" dirty="0"/>
              <a:t>対象インク拡大</a:t>
            </a:r>
            <a:endParaRPr kumimoji="1" lang="en-US" altLang="ja-JP" sz="2400" dirty="0"/>
          </a:p>
          <a:p>
            <a:r>
              <a:rPr lang="ja-JP" altLang="en-US" sz="2400" dirty="0"/>
              <a:t>⑧ 特性概略一覧表更新</a:t>
            </a:r>
            <a:endParaRPr lang="en-US" altLang="ja-JP" sz="2400" dirty="0"/>
          </a:p>
          <a:p>
            <a:r>
              <a:rPr kumimoji="1" lang="ja-JP" altLang="en-US" sz="2400" dirty="0"/>
              <a:t>➈ 裏表紙改訂</a:t>
            </a:r>
            <a:endParaRPr kumimoji="1" lang="en-US" altLang="ja-JP" sz="2400" dirty="0"/>
          </a:p>
          <a:p>
            <a:r>
              <a:rPr lang="ja-JP" altLang="en-US" sz="2400" dirty="0"/>
              <a:t>⑩ 品番早見表改訂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712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76695" y="1114560"/>
            <a:ext cx="4253345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⑧特性概略一覧表更新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783" y="1645469"/>
            <a:ext cx="9080217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各製品の物性を最新の数値に更新致しました。</a:t>
            </a:r>
            <a:endParaRPr lang="en-US" altLang="ja-JP" sz="2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HP</a:t>
            </a:r>
            <a:r>
              <a:rPr lang="ja-JP" altLang="en-US" sz="2400" b="1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にも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最新の物性表を掲載いたしましたので、併せてご確認下さい。</a:t>
            </a:r>
            <a:endParaRPr lang="en-US" altLang="ja-JP" sz="2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90" y="2521527"/>
            <a:ext cx="671737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3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20729" y="1161654"/>
            <a:ext cx="912216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➈裏表紙の改訂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より機能性を重視したデザインに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20043" y="5752972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" y="2089462"/>
            <a:ext cx="2807551" cy="392512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55707" y="2268883"/>
            <a:ext cx="5343533" cy="3108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QR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コード読み取りからのサンプル請求が可能になりました。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②国内販売網を北→南で整列。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全国各地のお客様からのお問い合わせに対応しやすくなりました。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01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6155" y="1193154"/>
            <a:ext cx="857599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⑩品番早見表も増色に対応しております。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20043" y="5752972"/>
            <a:ext cx="9121474" cy="9541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DCE 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マンセル値 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CMYK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色情報記載●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DC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DS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近似色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●過去の廃盤色一覧表 ●彩度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以下品番表示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0" y="1808663"/>
            <a:ext cx="5382568" cy="390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22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367" y="1100865"/>
            <a:ext cx="8220926" cy="163121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①表紙デザイン変更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✓表紙に</a:t>
            </a:r>
            <a:r>
              <a:rPr lang="ja-JP" altLang="en-US" sz="2000" b="1" dirty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第</a:t>
            </a:r>
            <a:r>
              <a:rPr lang="ja-JP" altLang="en-US" sz="2800" b="1" dirty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⓯</a:t>
            </a:r>
            <a:r>
              <a:rPr lang="ja-JP" altLang="en-US" sz="2000" b="1" dirty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版マーク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が入ります。</a:t>
            </a:r>
            <a:endParaRPr lang="en-US" altLang="ja-JP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✓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版は背表紙に</a:t>
            </a:r>
            <a:r>
              <a:rPr lang="ja-JP" altLang="en-US" sz="2000" b="1" dirty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黄色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の差色が入ります。</a:t>
            </a:r>
            <a:endParaRPr lang="en-US" altLang="ja-JP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棚からお探しになる際は、</a:t>
            </a:r>
            <a:r>
              <a:rPr lang="ja-JP" altLang="en-US" sz="2000" b="1" dirty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黄色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が目印となります。</a:t>
            </a:r>
            <a:endParaRPr lang="en-US" altLang="ja-JP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07" y="2861859"/>
            <a:ext cx="3033286" cy="37402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40492" y="2587687"/>
            <a:ext cx="150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14</a:t>
            </a:r>
            <a:r>
              <a:rPr kumimoji="1" lang="ja-JP" altLang="en-US" b="1" dirty="0"/>
              <a:t>版</a:t>
            </a:r>
          </a:p>
        </p:txBody>
      </p:sp>
      <p:sp>
        <p:nvSpPr>
          <p:cNvPr id="9" name="右矢印 8"/>
          <p:cNvSpPr/>
          <p:nvPr/>
        </p:nvSpPr>
        <p:spPr>
          <a:xfrm>
            <a:off x="4103630" y="4330200"/>
            <a:ext cx="914400" cy="775854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848004"/>
            <a:ext cx="3023278" cy="374024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745571" y="2607918"/>
            <a:ext cx="150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15</a:t>
            </a:r>
            <a:r>
              <a:rPr kumimoji="1" lang="ja-JP" altLang="en-US" b="1" dirty="0"/>
              <a:t>版</a:t>
            </a:r>
          </a:p>
        </p:txBody>
      </p:sp>
      <p:sp>
        <p:nvSpPr>
          <p:cNvPr id="6" name="AutoShape 4" descr="ワンポイントチェックのシルエット03 | 無料のAi・PNG白黒シルエット ..."/>
          <p:cNvSpPr>
            <a:spLocks noChangeAspect="1" noChangeArrowheads="1"/>
          </p:cNvSpPr>
          <p:nvPr/>
        </p:nvSpPr>
        <p:spPr bwMode="auto">
          <a:xfrm>
            <a:off x="-817418" y="-144463"/>
            <a:ext cx="1277793" cy="12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6" descr="ワンポイントチェックのシルエット03 | 無料のAi・PNG白黒シルエット ..."/>
          <p:cNvSpPr>
            <a:spLocks noChangeAspect="1" noChangeArrowheads="1"/>
          </p:cNvSpPr>
          <p:nvPr/>
        </p:nvSpPr>
        <p:spPr bwMode="auto">
          <a:xfrm>
            <a:off x="155575" y="-1803837"/>
            <a:ext cx="1964170" cy="19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6236">
            <a:off x="5068097" y="2997882"/>
            <a:ext cx="519843" cy="61388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6236">
            <a:off x="4976954" y="5824486"/>
            <a:ext cx="519843" cy="6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3514" y="1100865"/>
            <a:ext cx="810320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②「ダイナカル」「ダイナカル・サイン」 増色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3328" y="5824883"/>
            <a:ext cx="894823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5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８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月下旬</a:t>
            </a:r>
            <a:r>
              <a:rPr lang="ja-JP" altLang="en-US" sz="4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より、販売開始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0486" y="1779814"/>
            <a:ext cx="3940344" cy="21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54422" y="2716781"/>
            <a:ext cx="15496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DS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シリーズ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EC2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DS2875</a:t>
            </a:r>
          </a:p>
          <a:p>
            <a:r>
              <a:rPr lang="ja-JP" altLang="en-US" dirty="0">
                <a:solidFill>
                  <a:srgbClr val="CC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DS41026M</a:t>
            </a:r>
          </a:p>
          <a:p>
            <a:r>
              <a:rPr kumimoji="1" lang="ja-JP" altLang="en-US" dirty="0">
                <a:solidFill>
                  <a:srgbClr val="5E7268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DS5960M</a:t>
            </a:r>
          </a:p>
          <a:p>
            <a:r>
              <a:rPr lang="ja-JP" altLang="en-US" dirty="0">
                <a:solidFill>
                  <a:srgbClr val="6CA15D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DS5961</a:t>
            </a:r>
          </a:p>
          <a:p>
            <a:r>
              <a:rPr lang="ja-JP" altLang="en-US" dirty="0">
                <a:solidFill>
                  <a:srgbClr val="359B6A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DS5962M</a:t>
            </a:r>
          </a:p>
          <a:p>
            <a:r>
              <a:rPr kumimoji="1" lang="ja-JP" altLang="en-US" dirty="0">
                <a:solidFill>
                  <a:srgbClr val="35B96A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DS5963M</a:t>
            </a:r>
          </a:p>
          <a:p>
            <a:r>
              <a:rPr lang="ja-JP" altLang="en-US" dirty="0">
                <a:solidFill>
                  <a:srgbClr val="51D03C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DS5964M</a:t>
            </a:r>
          </a:p>
          <a:p>
            <a:r>
              <a:rPr kumimoji="1" lang="ja-JP" altLang="en-US" dirty="0">
                <a:solidFill>
                  <a:srgbClr val="3A3A8C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DS71024</a:t>
            </a:r>
          </a:p>
          <a:p>
            <a:r>
              <a:rPr lang="ja-JP" altLang="en-US" dirty="0">
                <a:solidFill>
                  <a:srgbClr val="A5A5A5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DS9868</a:t>
            </a:r>
            <a:endParaRPr kumimoji="1" lang="ja-JP" altLang="en-US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486" y="2698174"/>
            <a:ext cx="15318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DC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シリーズ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D7A15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DC3103</a:t>
            </a:r>
            <a:r>
              <a:rPr lang="en-US" altLang="ja-JP" dirty="0">
                <a:solidFill>
                  <a:schemeClr val="bg1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M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　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FF505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DC4259M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　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1D6736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DC5267</a:t>
            </a:r>
          </a:p>
          <a:p>
            <a:r>
              <a:rPr kumimoji="1" lang="ja-JP" altLang="en-US" dirty="0">
                <a:solidFill>
                  <a:srgbClr val="1C4E42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DC5268</a:t>
            </a:r>
          </a:p>
          <a:p>
            <a:r>
              <a:rPr lang="ja-JP" altLang="en-US" dirty="0">
                <a:solidFill>
                  <a:srgbClr val="00A854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DC5269M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734A38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DC6071M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3333CC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DC7388</a:t>
            </a:r>
          </a:p>
          <a:p>
            <a:r>
              <a:rPr kumimoji="1" lang="ja-JP" altLang="en-US" dirty="0">
                <a:solidFill>
                  <a:srgbClr val="FF3399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DC8125M</a:t>
            </a:r>
          </a:p>
          <a:p>
            <a:r>
              <a:rPr lang="ja-JP" altLang="en-US" dirty="0">
                <a:solidFill>
                  <a:srgbClr val="7F7F7F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DC9142M</a:t>
            </a:r>
          </a:p>
          <a:p>
            <a:r>
              <a:rPr kumimoji="1" lang="ja-JP" altLang="en-US" dirty="0">
                <a:solidFill>
                  <a:srgbClr val="A5A5A5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DC9143</a:t>
            </a:r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06643" y="2782255"/>
            <a:ext cx="2408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D7A15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カドニウムオレンジ</a:t>
            </a:r>
            <a:r>
              <a:rPr lang="en-US" altLang="ja-JP" dirty="0">
                <a:solidFill>
                  <a:schemeClr val="bg1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M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　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FF505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タラズマンレッド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1D6736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スプルースグリーン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1C4E42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アイアングリーン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00A854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ラシャングリーン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734A38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コルクブラウン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3333CC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キングフィッシャーブルー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FF3399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フィエスタローズ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7F7F7F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エイコングレイ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A5A5A5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サローグレイ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7674" y="2765892"/>
            <a:ext cx="2492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dirty="0">
              <a:solidFill>
                <a:srgbClr val="FEC200"/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FEC2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マルセーユイエロー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CC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サラマンダーレッド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5E7268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エピナールグリーン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6CA15D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グレムリングリーン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359B6A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メドグリーン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35B96A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シュヴァインフルト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51D03C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レヨンベールグリーン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3A3A8C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ルネッサンスブルー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A5A5A5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ムーンストーングレイ</a:t>
            </a:r>
            <a:endParaRPr kumimoji="1" lang="ja-JP" altLang="en-US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0486" y="1624085"/>
            <a:ext cx="4114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DC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シリーズ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192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[14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24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</a:t>
            </a:r>
            <a:r>
              <a:rPr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＝</a:t>
            </a:r>
            <a:r>
              <a:rPr lang="en-US" altLang="ja-JP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35336" y="1624085"/>
            <a:ext cx="3831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DS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シリーズ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[14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24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</a:t>
            </a:r>
            <a:r>
              <a:rPr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＝</a:t>
            </a:r>
            <a:r>
              <a:rPr lang="en-US" altLang="ja-JP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109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60929" y="2655667"/>
            <a:ext cx="216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＋</a:t>
            </a:r>
            <a:r>
              <a:rPr lang="en-US" altLang="ja-JP" b="1" dirty="0"/>
              <a:t>10</a:t>
            </a:r>
            <a:r>
              <a:rPr lang="ja-JP" altLang="en-US" b="1" dirty="0"/>
              <a:t>色</a:t>
            </a:r>
            <a:endParaRPr lang="en-US" altLang="ja-JP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94145" y="2655667"/>
            <a:ext cx="216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＋</a:t>
            </a:r>
            <a:r>
              <a:rPr lang="en-US" altLang="ja-JP" b="1" dirty="0"/>
              <a:t>9</a:t>
            </a:r>
            <a:r>
              <a:rPr lang="ja-JP" altLang="en-US" b="1" dirty="0"/>
              <a:t>色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26382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0796" y="1100865"/>
            <a:ext cx="704006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➂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-1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「ダイナカルエコサイン」 増色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3328" y="5840623"/>
            <a:ext cx="894823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5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８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月下旬</a:t>
            </a:r>
            <a:r>
              <a:rPr lang="ja-JP" altLang="en-US" sz="4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より、販売開始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0486" y="1779814"/>
            <a:ext cx="3940344" cy="21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08937" y="2516637"/>
            <a:ext cx="1657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DSE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シリーズ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C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DSE2632</a:t>
            </a:r>
          </a:p>
          <a:p>
            <a:r>
              <a:rPr kumimoji="1" lang="ja-JP" altLang="en-US" dirty="0">
                <a:solidFill>
                  <a:srgbClr val="FE85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DSE3620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F52B2B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DSE4666</a:t>
            </a:r>
          </a:p>
          <a:p>
            <a:r>
              <a:rPr lang="ja-JP" altLang="en-US" dirty="0">
                <a:solidFill>
                  <a:srgbClr val="00EA8B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DSE5642</a:t>
            </a:r>
          </a:p>
          <a:p>
            <a:r>
              <a:rPr lang="ja-JP" altLang="en-US" dirty="0">
                <a:solidFill>
                  <a:srgbClr val="1F3763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DSE7651</a:t>
            </a:r>
          </a:p>
          <a:p>
            <a:r>
              <a:rPr lang="ja-JP" altLang="en-US" dirty="0">
                <a:solidFill>
                  <a:srgbClr val="A8044A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DSE8617</a:t>
            </a:r>
            <a:endParaRPr lang="ja-JP" altLang="en-US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endParaRPr kumimoji="1" lang="ja-JP" altLang="en-US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486" y="2489571"/>
            <a:ext cx="16885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DCE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シリーズ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CFCDCD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DCE0427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E1C479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DCE0431</a:t>
            </a:r>
          </a:p>
          <a:p>
            <a:r>
              <a:rPr lang="ja-JP" altLang="en-US" dirty="0">
                <a:solidFill>
                  <a:srgbClr val="D6AD46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DCE0432</a:t>
            </a:r>
          </a:p>
          <a:p>
            <a:r>
              <a:rPr kumimoji="1" lang="ja-JP" altLang="en-US" dirty="0">
                <a:solidFill>
                  <a:srgbClr val="272727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DCE0433M</a:t>
            </a:r>
          </a:p>
          <a:p>
            <a:r>
              <a:rPr lang="ja-JP" altLang="en-US" dirty="0">
                <a:solidFill>
                  <a:srgbClr val="393737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DCE0434M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□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DCE1409M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F0EA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DCE2433</a:t>
            </a:r>
          </a:p>
          <a:p>
            <a:r>
              <a:rPr kumimoji="1" lang="ja-JP" altLang="en-US" dirty="0">
                <a:solidFill>
                  <a:srgbClr val="FFFF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DCE2434</a:t>
            </a:r>
          </a:p>
          <a:p>
            <a:r>
              <a:rPr lang="ja-JP" altLang="en-US" dirty="0">
                <a:solidFill>
                  <a:srgbClr val="FC7714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DCE3423</a:t>
            </a:r>
          </a:p>
          <a:p>
            <a:r>
              <a:rPr kumimoji="1" lang="ja-JP" altLang="en-US" dirty="0">
                <a:solidFill>
                  <a:srgbClr val="CC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DCE4503</a:t>
            </a:r>
          </a:p>
          <a:p>
            <a:r>
              <a:rPr lang="ja-JP" altLang="en-US" dirty="0">
                <a:solidFill>
                  <a:srgbClr val="FF1D1D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DCE4504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09077" y="2516637"/>
            <a:ext cx="18985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solidFill>
                <a:srgbClr val="FF2D2D"/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FF2D2D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DCE4505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00FF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DCE5476</a:t>
            </a:r>
          </a:p>
          <a:p>
            <a:r>
              <a:rPr lang="ja-JP" altLang="en-US" dirty="0">
                <a:solidFill>
                  <a:srgbClr val="24FFA7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DCE5477</a:t>
            </a:r>
          </a:p>
          <a:p>
            <a:r>
              <a:rPr kumimoji="1" lang="ja-JP" altLang="en-US" dirty="0">
                <a:solidFill>
                  <a:srgbClr val="00B05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DCE5478</a:t>
            </a:r>
          </a:p>
          <a:p>
            <a:r>
              <a:rPr lang="ja-JP" altLang="en-US" dirty="0">
                <a:solidFill>
                  <a:srgbClr val="000066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DCE7507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99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DCE8428</a:t>
            </a:r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A8044A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DCE8429</a:t>
            </a:r>
          </a:p>
          <a:p>
            <a:r>
              <a:rPr kumimoji="1" lang="ja-JP" altLang="en-US" dirty="0">
                <a:solidFill>
                  <a:srgbClr val="82004D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DCE8430</a:t>
            </a:r>
          </a:p>
          <a:p>
            <a:r>
              <a:rPr lang="ja-JP" altLang="en-US" dirty="0">
                <a:solidFill>
                  <a:srgbClr val="D8D8D8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DCE9436M</a:t>
            </a:r>
          </a:p>
          <a:p>
            <a:r>
              <a:rPr kumimoji="1" lang="ja-JP" altLang="en-US" dirty="0">
                <a:solidFill>
                  <a:srgbClr val="7F7F7F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Arial" panose="020B0604020202020204" pitchFamily="34" charset="0"/>
              </a:rPr>
              <a:t>DCE9437</a:t>
            </a:r>
          </a:p>
          <a:p>
            <a:endParaRPr kumimoji="1"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0486" y="1624085"/>
            <a:ext cx="3363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DCE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シリーズ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24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[14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24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</a:t>
            </a:r>
            <a:r>
              <a:rPr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21</a:t>
            </a:r>
            <a:r>
              <a:rPr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＝</a:t>
            </a:r>
            <a:r>
              <a:rPr lang="en-US" altLang="ja-JP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45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 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4271" y="1624085"/>
            <a:ext cx="3363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DSE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シリーズ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[14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24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</a:t>
            </a:r>
            <a:r>
              <a:rPr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</a:t>
            </a:r>
            <a:r>
              <a:rPr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＝</a:t>
            </a:r>
            <a:r>
              <a:rPr lang="en-US" altLang="ja-JP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23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0780" y="2516636"/>
            <a:ext cx="1905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solidFill>
                <a:srgbClr val="F0EA00"/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r>
              <a:rPr lang="ja-JP" altLang="en-US" dirty="0">
                <a:solidFill>
                  <a:srgbClr val="F0EA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DSE2633</a:t>
            </a:r>
          </a:p>
          <a:p>
            <a:r>
              <a:rPr lang="ja-JP" altLang="en-US" dirty="0">
                <a:solidFill>
                  <a:srgbClr val="CC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DSE4655</a:t>
            </a:r>
          </a:p>
          <a:p>
            <a:r>
              <a:rPr kumimoji="1" lang="ja-JP" altLang="en-US" dirty="0">
                <a:solidFill>
                  <a:srgbClr val="00FF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DSE5641</a:t>
            </a:r>
          </a:p>
          <a:p>
            <a:r>
              <a:rPr kumimoji="1" lang="ja-JP" altLang="en-US" dirty="0">
                <a:solidFill>
                  <a:srgbClr val="00B05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kumimoji="1"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DSE5643</a:t>
            </a:r>
          </a:p>
          <a:p>
            <a:r>
              <a:rPr lang="ja-JP" altLang="en-US" dirty="0">
                <a:solidFill>
                  <a:srgbClr val="82004D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■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DSE8616</a:t>
            </a:r>
          </a:p>
          <a:p>
            <a:endParaRPr lang="ja-JP" altLang="en-US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endParaRPr kumimoji="1" lang="ja-JP" altLang="en-US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09077" y="2461861"/>
            <a:ext cx="216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＋</a:t>
            </a:r>
            <a:r>
              <a:rPr lang="en-US" altLang="ja-JP" b="1" dirty="0"/>
              <a:t>21</a:t>
            </a:r>
            <a:r>
              <a:rPr lang="ja-JP" altLang="en-US" b="1" dirty="0"/>
              <a:t>色</a:t>
            </a:r>
            <a:endParaRPr lang="en-US" altLang="ja-JP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96539" y="2489571"/>
            <a:ext cx="216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＋</a:t>
            </a:r>
            <a:r>
              <a:rPr lang="en-US" altLang="ja-JP" b="1" dirty="0"/>
              <a:t>11</a:t>
            </a:r>
            <a:r>
              <a:rPr lang="ja-JP" altLang="en-US" b="1" dirty="0"/>
              <a:t>色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64335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2078" y="1156285"/>
            <a:ext cx="680785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➂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-2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「ダイナカルエコサイン」ロゴ変更　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20043" y="5300573"/>
            <a:ext cx="9121474" cy="138499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業界唯一の「超高耐候性」と「小ロット生産」を武器に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次世代のスタンダードとなるべく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今後も拡販・指定活動を進めていきます。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1103" y="2039330"/>
            <a:ext cx="822184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B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環境</a:t>
            </a:r>
            <a:r>
              <a:rPr lang="ja-JP" altLang="en-US" sz="4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＝</a:t>
            </a:r>
            <a:r>
              <a:rPr lang="ja-JP" altLang="en-US" sz="4400" b="1" dirty="0">
                <a:solidFill>
                  <a:srgbClr val="00B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グリーン　　</a:t>
            </a:r>
            <a:r>
              <a:rPr lang="ja-JP" altLang="en-US" sz="4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をイメージ</a:t>
            </a:r>
            <a:endParaRPr lang="en-US" altLang="ja-JP" sz="4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環境対応型製品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としての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ブランド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を強固なものに。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39" y="3849909"/>
            <a:ext cx="3644407" cy="9371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9" y="3766487"/>
            <a:ext cx="3774532" cy="1060890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4285841" y="4049467"/>
            <a:ext cx="540328" cy="5126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4674" y="3480686"/>
            <a:ext cx="84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旧ロゴ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72081" y="3498391"/>
            <a:ext cx="84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新</a:t>
            </a:r>
            <a:r>
              <a:rPr kumimoji="1" lang="ja-JP" altLang="en-US" b="1" dirty="0"/>
              <a:t>ロゴ</a:t>
            </a:r>
          </a:p>
        </p:txBody>
      </p:sp>
      <p:pic>
        <p:nvPicPr>
          <p:cNvPr id="1026" name="Picture 2" descr="地球マークの無料イラスト素材｜イラストイメー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54" y="1942611"/>
            <a:ext cx="807571" cy="8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459" y="1047842"/>
            <a:ext cx="869629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④大好評のﾀﾞｲﾅｶﾙ ｳｫｰﾙﾒﾃﾞｨｱ「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DT-J913MG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 掲載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Picture 3" descr="C:\Users\21192\Desktop\水野さん、先輩方からの資料\メディア・ラミ\DT-J910G\写真\ダイソー、イトーヨーカドー実績\20180516_140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6" r="2971"/>
          <a:stretch>
            <a:fillRect/>
          </a:stretch>
        </p:blipFill>
        <p:spPr bwMode="auto">
          <a:xfrm>
            <a:off x="190631" y="3823745"/>
            <a:ext cx="2177905" cy="21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61902" y="1618788"/>
            <a:ext cx="8797855" cy="181588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難接着用メディア</a:t>
            </a:r>
            <a:endParaRPr lang="en-US" altLang="ja-JP" sz="2400" b="1" dirty="0">
              <a:solidFill>
                <a:schemeClr val="accent2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DT-J910G </a:t>
            </a:r>
            <a:r>
              <a: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ja-JP" altLang="en-US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グロス</a:t>
            </a:r>
            <a:r>
              <a: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1370x30M</a:t>
            </a:r>
          </a:p>
          <a:p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DT-J913MG </a:t>
            </a:r>
            <a:r>
              <a: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ja-JP" altLang="en-US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マット</a:t>
            </a:r>
            <a:r>
              <a: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  <a:r>
              <a:rPr lang="ja-JP" altLang="en-US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1370x30M</a:t>
            </a:r>
          </a:p>
          <a:p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壁紙の上に貼れるメディア。低</a:t>
            </a:r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VOC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粘着剤を使用。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565" y="6157550"/>
            <a:ext cx="910265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タックの強い粘着剤が特徴。剥がれてほしくない場所に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60" y="3823745"/>
            <a:ext cx="4200895" cy="21988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79" y="3823745"/>
            <a:ext cx="2105078" cy="22410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84344" y="3595814"/>
            <a:ext cx="2390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カラーコーンにも施工可能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710" y="3549859"/>
            <a:ext cx="239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施工事例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壁紙①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0826" y="3590909"/>
            <a:ext cx="239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施工事例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壁紙②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94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8041" y="1100865"/>
            <a:ext cx="780890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⑤メディア・ラミネートページのデザイン変更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4" y="1571283"/>
            <a:ext cx="3430869" cy="457281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33" y="1554810"/>
            <a:ext cx="4828609" cy="279509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14712" y="6144102"/>
            <a:ext cx="7892235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背景色を変更することで、基材の色の視認性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49016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93087" y="1064498"/>
            <a:ext cx="714003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⑥メディア・ラミネートの情報更新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5" y="1566888"/>
            <a:ext cx="463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323712" y="2049199"/>
            <a:ext cx="8797855" cy="80021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DT-J957G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1370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x30M [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幅を変更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</a:p>
          <a:p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収縮率</a:t>
            </a:r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0.1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％の高品質塩ビメディア。</a:t>
            </a:r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2005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年発売のベストセラー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5984" y="2890362"/>
            <a:ext cx="8797855" cy="80021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DT-J987N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1370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x30M [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幅を変更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</a:p>
          <a:p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収縮率</a:t>
            </a:r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0.1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％の高品質塩ビを使用した透明メディアのスタンダード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9794" y="3758731"/>
            <a:ext cx="8511252" cy="80021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S-125V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1350x50M [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廃番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</a:p>
          <a:p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耐候性に優れた塩ビグロスラミ。</a:t>
            </a:r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957G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との組合せで不燃認定取得済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5713" y="4634475"/>
            <a:ext cx="8454389" cy="80021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S-134M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1350x50M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廃番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</a:p>
          <a:p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耐候性に優れた塩ビマットラミ。</a:t>
            </a:r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957G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との組合せで不燃認定取得済</a:t>
            </a:r>
            <a:endParaRPr lang="en-US" altLang="ja-JP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565" y="5873762"/>
            <a:ext cx="910265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75713" y="3758731"/>
            <a:ext cx="7285851" cy="800219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75713" y="4612430"/>
            <a:ext cx="7285851" cy="800219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78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3" y="577645"/>
            <a:ext cx="9121474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2020</a:t>
            </a:r>
            <a:r>
              <a:rPr lang="ja-JP" altLang="en-US" sz="28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年夏　ダイナカル総合カタログ　リニューアル　</a:t>
            </a:r>
            <a:endParaRPr lang="en-US" altLang="ja-JP" sz="2800" b="1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07673" y="1100865"/>
            <a:ext cx="4253345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⑦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DGS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対象インク拡大！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123" name="Picture 3" descr="C:\Users\19893\Desktop\メイン\USB\My Picture\DYNACAL_logo\DGS\jpg\DG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3" y="3246396"/>
            <a:ext cx="3268987" cy="28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3" y="1637780"/>
            <a:ext cx="9121474" cy="150810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2005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より開始したインクジェット保証システムの先駆け</a:t>
            </a:r>
            <a:endParaRPr lang="en-US" altLang="ja-JP" sz="2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「ダイナカルグラフィックシステム（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DGS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）」が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対象インクを拡げてリニューアルしました！</a:t>
            </a:r>
            <a:endParaRPr lang="en-US" altLang="ja-JP" sz="3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350" y="6132447"/>
            <a:ext cx="910265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年以上実績あり。失敗出来ない物件に利用ください。</a:t>
            </a:r>
            <a:endParaRPr lang="en-US" altLang="ja-JP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0" y="3246397"/>
            <a:ext cx="5570243" cy="268753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185325" y="4717211"/>
            <a:ext cx="599458" cy="2698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17908" y="4659252"/>
            <a:ext cx="73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NEW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31065"/>
      </p:ext>
    </p:extLst>
  </p:cSld>
  <p:clrMapOvr>
    <a:masterClrMapping/>
  </p:clrMapOvr>
</p:sld>
</file>

<file path=ppt/theme/theme1.xml><?xml version="1.0" encoding="utf-8"?>
<a:theme xmlns:a="http://schemas.openxmlformats.org/drawingml/2006/main" name="TOYOINK　出力用">
  <a:themeElements>
    <a:clrScheme name="TOYOINK　出力用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YOINK　出力用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YOINK　出力用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YOINK　出力用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YOINK　出力用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YOINK　出力用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YOINK　出力用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YOINK　出力用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YOINK　出力用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YOINK　出力用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YOINK　出力用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YOINK　出力用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YOINK　出力用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YOINK　出力用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TOYOINK　出力用</Template>
  <TotalTime>20829</TotalTime>
  <Words>840</Words>
  <Application>Microsoft Office PowerPoint</Application>
  <PresentationFormat>画面に合わせる (4:3)</PresentationFormat>
  <Paragraphs>183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Yu Gothic UI Semibold</vt:lpstr>
      <vt:lpstr>メイリオ</vt:lpstr>
      <vt:lpstr>Arial</vt:lpstr>
      <vt:lpstr>Tahoma</vt:lpstr>
      <vt:lpstr>TOYOINK　出力用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TOYOCHEM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プレゼンテーションタイトル</dc:title>
  <dc:creator>TOYOCHEM CO., LTD.</dc:creator>
  <cp:lastModifiedBy>堀久保 昌彦</cp:lastModifiedBy>
  <cp:revision>374</cp:revision>
  <cp:lastPrinted>2018-09-18T09:19:35Z</cp:lastPrinted>
  <dcterms:created xsi:type="dcterms:W3CDTF">2010-12-01T01:37:04Z</dcterms:created>
  <dcterms:modified xsi:type="dcterms:W3CDTF">2020-08-25T05:23:42Z</dcterms:modified>
</cp:coreProperties>
</file>